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media/audio16.bin" ContentType="audio/unknown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media/audio8.bin" ContentType="audio/unknown"/>
  <Override PartName="/ppt/media/audio12.bin" ContentType="audio/unknown"/>
  <Override PartName="/ppt/media/audio20.bin" ContentType="audio/unknown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Default Extension="jpeg" ContentType="image/jpeg"/>
  <Override PartName="/ppt/slideMasters/slideMaster2.xml" ContentType="application/vnd.openxmlformats-officedocument.presentationml.slideMaster+xml"/>
  <Override PartName="/ppt/media/audio4.bin" ContentType="audio/unknown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media/audio17.bin" ContentType="audio/unknown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media/audio9.bin" ContentType="audio/unknown"/>
  <Override PartName="/ppt/media/audio13.bin" ContentType="audio/unknown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media/audio21.bin" ContentType="audio/unknown"/>
  <Override PartName="/ppt/slides/slide2.xml" ContentType="application/vnd.openxmlformats-officedocument.presentationml.slide+xml"/>
  <Override PartName="/ppt/media/audio5.bin" ContentType="audio/unknown"/>
  <Override PartName="/docProps/core.xml" ContentType="application/vnd.openxmlformats-package.core-properties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media/audio1.bin" ContentType="audio/unknown"/>
  <Override PartName="/ppt/slideLayouts/slideLayout17.xml" ContentType="application/vnd.openxmlformats-officedocument.presentationml.slideLayout+xml"/>
  <Override PartName="/ppt/media/audio18.bin" ContentType="audio/unknown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media/audio14.bin" ContentType="audio/unknown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media/audio10.bin" ContentType="audio/unknown"/>
  <Override PartName="/ppt/slides/slide3.xml" ContentType="application/vnd.openxmlformats-officedocument.presentationml.slide+xml"/>
  <Override PartName="/ppt/media/audio6.bin" ContentType="audio/unknown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media/audio2.bin" ContentType="audio/unknown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media/audio19.bin" ContentType="audio/unknown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media/audio15.bin" ContentType="audio/unknown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media/audio7.bin" ContentType="audio/unknown"/>
  <Override PartName="/ppt/media/audio11.bin" ContentType="audio/unknown"/>
  <Override PartName="/ppt/slideLayouts/slideLayout4.xml" ContentType="application/vnd.openxmlformats-officedocument.presentationml.slideLayout+xml"/>
  <Override PartName="/ppt/media/audio3.bin" ContentType="audio/unknown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</p:sldMasterIdLst>
  <p:notesMasterIdLst>
    <p:notesMasterId r:id="rId23"/>
  </p:notesMasterIdLst>
  <p:sldIdLst>
    <p:sldId id="256" r:id="rId3"/>
    <p:sldId id="257" r:id="rId4"/>
    <p:sldId id="292" r:id="rId5"/>
    <p:sldId id="312" r:id="rId6"/>
    <p:sldId id="266" r:id="rId7"/>
    <p:sldId id="302" r:id="rId8"/>
    <p:sldId id="320" r:id="rId9"/>
    <p:sldId id="315" r:id="rId10"/>
    <p:sldId id="322" r:id="rId11"/>
    <p:sldId id="319" r:id="rId12"/>
    <p:sldId id="300" r:id="rId13"/>
    <p:sldId id="310" r:id="rId14"/>
    <p:sldId id="275" r:id="rId15"/>
    <p:sldId id="306" r:id="rId16"/>
    <p:sldId id="296" r:id="rId17"/>
    <p:sldId id="281" r:id="rId18"/>
    <p:sldId id="280" r:id="rId19"/>
    <p:sldId id="274" r:id="rId20"/>
    <p:sldId id="278" r:id="rId21"/>
    <p:sldId id="277" r:id="rId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Susan" initials="S" lastIdx="1" clrIdx="0"/>
  <p:cmAuthor id="1" name="Jayne Thirsk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  <p:extLst>
      <p:ext uri="{EC167BDD-8182-4AB7-AECC-EB403E3ABB37}">
        <p14:laserClr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20" autoAdjust="0"/>
    <p:restoredTop sz="94626" autoAdjust="0"/>
  </p:normalViewPr>
  <p:slideViewPr>
    <p:cSldViewPr>
      <p:cViewPr>
        <p:scale>
          <a:sx n="100" d="100"/>
          <a:sy n="100" d="100"/>
        </p:scale>
        <p:origin x="-112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77CD4-2F5A-453C-9F28-FC47F01695B6}" type="datetimeFigureOut">
              <a:rPr lang="en-CA" smtClean="0"/>
              <a:pPr/>
              <a:t>8/9/13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F5793-5ABA-4F24-8C90-73FD16D8A17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85479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F5793-5ABA-4F24-8C90-73FD16D8A17F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/>
              <a:t>PEN</a:t>
            </a:r>
            <a:r>
              <a:rPr lang="en-US" sz="1200" baseline="30000" dirty="0" smtClean="0">
                <a:sym typeface="Symbol"/>
              </a:rPr>
              <a:t></a:t>
            </a:r>
            <a:r>
              <a:rPr lang="en-US" sz="1200" dirty="0" smtClean="0"/>
              <a:t> Backgrounds, Practice Questions and Evidence Summaries contain additional theory and nutrition content.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F5793-5ABA-4F24-8C90-73FD16D8A17F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Refer to next slide and picture of a Toolkit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F5793-5ABA-4F24-8C90-73FD16D8A17F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20290377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868932553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9663" y="0"/>
            <a:ext cx="2074862" cy="68580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6513" y="0"/>
            <a:ext cx="6073776" cy="68580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682894986"/>
      </p:ext>
    </p:extLst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226397668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695966081"/>
      </p:ext>
    </p:extLst>
  </p:cSld>
  <p:clrMapOvr>
    <a:masterClrMapping/>
  </p:clrMapOvr>
  <p:transition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942619984"/>
      </p:ext>
    </p:extLst>
  </p:cSld>
  <p:clrMapOvr>
    <a:masterClrMapping/>
  </p:clrMapOvr>
  <p:transition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4724400"/>
            <a:ext cx="3124200" cy="213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1888" y="4724400"/>
            <a:ext cx="3124200" cy="213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521069301"/>
      </p:ext>
    </p:extLst>
  </p:cSld>
  <p:clrMapOvr>
    <a:masterClrMapping/>
  </p:clrMapOvr>
  <p:transition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10466384"/>
      </p:ext>
    </p:extLst>
  </p:cSld>
  <p:clrMapOvr>
    <a:masterClrMapping/>
  </p:clrMapOvr>
  <p:transition spd="med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69260979"/>
      </p:ext>
    </p:extLst>
  </p:cSld>
  <p:clrMapOvr>
    <a:masterClrMapping/>
  </p:clrMapOvr>
  <p:transition spd="med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348502428"/>
      </p:ext>
    </p:extLst>
  </p:cSld>
  <p:clrMapOvr>
    <a:masterClrMapping/>
  </p:clrMapOvr>
  <p:transition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687355685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307295923"/>
      </p:ext>
    </p:extLst>
  </p:cSld>
  <p:clrMapOvr>
    <a:masterClrMapping/>
  </p:clrMapOvr>
  <p:transition spd="med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 Italic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762683926"/>
      </p:ext>
    </p:extLst>
  </p:cSld>
  <p:clrMapOvr>
    <a:masterClrMapping/>
  </p:clrMapOvr>
  <p:transition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078326230"/>
      </p:ext>
    </p:extLst>
  </p:cSld>
  <p:clrMapOvr>
    <a:masterClrMapping/>
  </p:clrMapOvr>
  <p:transition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02238" y="3111500"/>
            <a:ext cx="1601787" cy="37465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111500"/>
            <a:ext cx="4654550" cy="37465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300178378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988433668"/>
      </p:ext>
    </p:extLst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25" y="1628775"/>
            <a:ext cx="4038600" cy="522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5925" y="1628775"/>
            <a:ext cx="4038600" cy="522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587680162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593360937"/>
      </p:ext>
    </p:extLst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3600173868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655771120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953736223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>
                <a:sym typeface="Arial" charset="0"/>
              </a:rPr>
              <a:t>Drag picture to placeholder or click icon to add</a:t>
            </a:r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9041026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36513" y="0"/>
            <a:ext cx="8229601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>
                <a:sym typeface="Arial Bold" charset="0"/>
              </a:rPr>
              <a:t>Click to edit Master title style</a:t>
            </a:r>
            <a:endParaRPr lang="en-US">
              <a:sym typeface="Arial Bold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28775"/>
            <a:ext cx="82296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CA" smtClean="0">
                <a:sym typeface="Arial" charset="0"/>
              </a:rPr>
              <a:t>Second level</a:t>
            </a:r>
          </a:p>
          <a:p>
            <a:pPr lvl="2"/>
            <a:r>
              <a:rPr lang="en-CA" smtClean="0">
                <a:sym typeface="Arial" charset="0"/>
              </a:rPr>
              <a:t>Third level</a:t>
            </a:r>
          </a:p>
          <a:p>
            <a:pPr lvl="3"/>
            <a:r>
              <a:rPr lang="en-CA" smtClean="0">
                <a:sym typeface="Arial" charset="0"/>
              </a:rPr>
              <a:t>Fourth level</a:t>
            </a:r>
          </a:p>
          <a:p>
            <a:pPr lvl="4"/>
            <a:r>
              <a:rPr lang="en-CA" smtClean="0">
                <a:sym typeface="Arial" charset="0"/>
              </a:rPr>
              <a:t>Fifth level</a:t>
            </a:r>
            <a:endParaRPr lang="en-US"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 advClick="0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+mj-lt"/>
          <a:ea typeface="+mj-ea"/>
          <a:cs typeface="+mj-cs"/>
          <a:sym typeface="Arial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91919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1" fontAlgn="base" hangingPunct="1">
        <a:spcBef>
          <a:spcPts val="8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04850" indent="-285750" algn="l" rtl="0" eaLnBrk="1" fontAlgn="base" hangingPunct="1">
        <a:spcBef>
          <a:spcPts val="700"/>
        </a:spcBef>
        <a:spcAft>
          <a:spcPct val="0"/>
        </a:spcAft>
        <a:buClr>
          <a:srgbClr val="191919"/>
        </a:buClr>
        <a:buSzPct val="100000"/>
        <a:buFont typeface="Wingdings" charset="0"/>
        <a:buChar char="§"/>
        <a:defRPr sz="28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2pPr>
      <a:lvl3pPr marL="1104900" indent="-228600" algn="l" rtl="0" eaLnBrk="1" fontAlgn="base" hangingPunct="1">
        <a:spcBef>
          <a:spcPts val="600"/>
        </a:spcBef>
        <a:spcAft>
          <a:spcPct val="0"/>
        </a:spcAft>
        <a:buClr>
          <a:srgbClr val="191919"/>
        </a:buClr>
        <a:buSzPct val="100000"/>
        <a:buFont typeface="Arial" charset="0"/>
        <a:buChar char="•"/>
        <a:defRPr sz="24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3pPr>
      <a:lvl4pPr marL="15621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–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4pPr>
      <a:lvl5pPr marL="20193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5pPr>
      <a:lvl6pPr marL="24765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6pPr>
      <a:lvl7pPr marL="29337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7pPr>
      <a:lvl8pPr marL="33909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8pPr>
      <a:lvl9pPr marL="3848100" indent="-228600" algn="l" rtl="0" eaLnBrk="1" fontAlgn="base" hangingPunct="1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111500"/>
            <a:ext cx="6408737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Bol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4724400"/>
            <a:ext cx="640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Italic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191919"/>
          </a:solidFill>
          <a:latin typeface="+mn-lt"/>
          <a:ea typeface="+mn-ea"/>
          <a:cs typeface="+mn-cs"/>
          <a:sym typeface="Arial Italic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191919"/>
        </a:buClr>
        <a:buSzPct val="100000"/>
        <a:buFont typeface="Wingdings" charset="0"/>
        <a:buChar char="§"/>
        <a:defRPr sz="28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191919"/>
        </a:buClr>
        <a:buSzPct val="100000"/>
        <a:buFont typeface="Arial" charset="0"/>
        <a:buChar char="•"/>
        <a:defRPr sz="24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–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191919"/>
        </a:buClr>
        <a:buSzPct val="100000"/>
        <a:buFont typeface="Arial" charset="0"/>
        <a:buChar char="»"/>
        <a:defRPr sz="2000">
          <a:solidFill>
            <a:srgbClr val="191919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1" Type="http://schemas.openxmlformats.org/officeDocument/2006/relationships/audio" Target="../media/audio11.bin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1" Type="http://schemas.openxmlformats.org/officeDocument/2006/relationships/audio" Target="../media/audio12.bin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1" Type="http://schemas.openxmlformats.org/officeDocument/2006/relationships/audio" Target="../media/audio13.bin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1" Type="http://schemas.openxmlformats.org/officeDocument/2006/relationships/audio" Target="../media/audio14.bin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1" Type="http://schemas.openxmlformats.org/officeDocument/2006/relationships/audio" Target="../media/audio15.bin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1" Type="http://schemas.openxmlformats.org/officeDocument/2006/relationships/audio" Target="../media/audio16.bin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8.png"/><Relationship Id="rId1" Type="http://schemas.openxmlformats.org/officeDocument/2006/relationships/audio" Target="../media/audio17.bin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8.png"/><Relationship Id="rId1" Type="http://schemas.openxmlformats.org/officeDocument/2006/relationships/audio" Target="../media/audio18.bin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1" Type="http://schemas.openxmlformats.org/officeDocument/2006/relationships/audio" Target="../media/audio19.bin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8.png"/><Relationship Id="rId1" Type="http://schemas.openxmlformats.org/officeDocument/2006/relationships/audio" Target="../media/audio20.bin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9.jpeg"/><Relationship Id="rId6" Type="http://schemas.openxmlformats.org/officeDocument/2006/relationships/image" Target="../media/image3.png"/><Relationship Id="rId7" Type="http://schemas.openxmlformats.org/officeDocument/2006/relationships/hyperlink" Target="http://www.google.ca/url?sa=i&amp;source=imgres&amp;cd=&amp;cad=rja&amp;docid=v1Q_sLBubN9dVM&amp;tbnid=AjPfRuKeHqwgRM:&amp;ved=0CAwQjRwwAA&amp;url=http://www.dogstampsplus.com/page_pawprints.htm&amp;ei=vI6nUd-GJqXhyQGznIDoDg&amp;psig=AFQjCNH8wBX6cphWcMms70G4oDTmIx779w&amp;ust=1370021948673997" TargetMode="External"/><Relationship Id="rId8" Type="http://schemas.openxmlformats.org/officeDocument/2006/relationships/image" Target="../media/image10.gif"/><Relationship Id="rId9" Type="http://schemas.openxmlformats.org/officeDocument/2006/relationships/image" Target="../media/image8.png"/><Relationship Id="rId1" Type="http://schemas.openxmlformats.org/officeDocument/2006/relationships/audio" Target="../media/audio2.bin"/><Relationship Id="rId2" Type="http://schemas.openxmlformats.org/officeDocument/2006/relationships/audio" Target="../media/audio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jane.bellman@dietitians.ca" TargetMode="External"/><Relationship Id="rId5" Type="http://schemas.openxmlformats.org/officeDocument/2006/relationships/hyperlink" Target="mailto:Kerri.staden@dietitians.ca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1" Type="http://schemas.openxmlformats.org/officeDocument/2006/relationships/audio" Target="../media/audio21.bin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audio" Target="../media/audio7.bin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audio" Target="../media/audio8.bin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audio" Target="../media/audio9.bin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1" Type="http://schemas.openxmlformats.org/officeDocument/2006/relationships/audio" Target="../media/audio10.bin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-324544" y="-171400"/>
            <a:ext cx="10297144" cy="7315200"/>
            <a:chOff x="48" y="0"/>
            <a:chExt cx="6144" cy="4608"/>
          </a:xfrm>
        </p:grpSpPr>
        <p:pic>
          <p:nvPicPr>
            <p:cNvPr id="307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0"/>
              <a:ext cx="6144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7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" y="2784"/>
              <a:ext cx="10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Flag of Canada.sv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4869160"/>
            <a:ext cx="1872208" cy="936104"/>
          </a:xfrm>
          <a:prstGeom prst="rect">
            <a:avLst/>
          </a:prstGeom>
          <a:noFill/>
        </p:spPr>
      </p:pic>
      <p:pic>
        <p:nvPicPr>
          <p:cNvPr id="8" name="Picture 10" descr="Flag of the United Kingdom.sv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776" y="4941168"/>
            <a:ext cx="1705372" cy="852686"/>
          </a:xfrm>
          <a:prstGeom prst="rect">
            <a:avLst/>
          </a:prstGeom>
          <a:noFill/>
        </p:spPr>
      </p:pic>
      <p:pic>
        <p:nvPicPr>
          <p:cNvPr id="9" name="Picture 12" descr="Flag of Australia.sv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7984" y="4941168"/>
            <a:ext cx="1777380" cy="888690"/>
          </a:xfrm>
          <a:prstGeom prst="rect">
            <a:avLst/>
          </a:prstGeom>
          <a:noFill/>
        </p:spPr>
      </p:pic>
      <p:pic>
        <p:nvPicPr>
          <p:cNvPr id="10" name="Picture 14" descr="Flag of New Zealand.sv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200" y="4941168"/>
            <a:ext cx="1728192" cy="864096"/>
          </a:xfrm>
          <a:prstGeom prst="rect">
            <a:avLst/>
          </a:prstGeom>
          <a:noFill/>
        </p:spPr>
      </p:pic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10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PET Design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8229600" cy="5229225"/>
          </a:xfrm>
        </p:spPr>
        <p:txBody>
          <a:bodyPr/>
          <a:lstStyle/>
          <a:p>
            <a:pPr lvl="0"/>
            <a:r>
              <a:rPr lang="en-CA" sz="2800" dirty="0" smtClean="0"/>
              <a:t>	</a:t>
            </a:r>
            <a:r>
              <a:rPr lang="en-CA" sz="2400" dirty="0" smtClean="0"/>
              <a:t>In addition, PETs provide quick access to practical resources and tools including: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PEN client handouts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Other key peer reviewed 3</a:t>
            </a:r>
            <a:r>
              <a:rPr lang="en-CA" baseline="30000" dirty="0" smtClean="0"/>
              <a:t>rd</a:t>
            </a:r>
            <a:r>
              <a:rPr lang="en-CA" dirty="0" smtClean="0"/>
              <a:t> party handouts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Practice guidelines (where available)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Calculators – BMI for adults, BMI for children, metric converters.</a:t>
            </a:r>
          </a:p>
          <a:p>
            <a:pPr lvl="0"/>
            <a:endParaRPr lang="en-CA" sz="2400" dirty="0" smtClean="0"/>
          </a:p>
          <a:p>
            <a:pPr lvl="0"/>
            <a:r>
              <a:rPr lang="en-CA" sz="2400" dirty="0" smtClean="0"/>
              <a:t> </a:t>
            </a:r>
          </a:p>
          <a:p>
            <a:endParaRPr lang="en-CA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Navigating Through PETs</a:t>
            </a: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5029200" cy="5229225"/>
          </a:xfrm>
        </p:spPr>
        <p:txBody>
          <a:bodyPr/>
          <a:lstStyle/>
          <a:p>
            <a:r>
              <a:rPr lang="en-CA" sz="2400" dirty="0" smtClean="0"/>
              <a:t> Three main ways to find PETs:</a:t>
            </a:r>
          </a:p>
          <a:p>
            <a:pPr marL="514350" indent="-457200">
              <a:buFont typeface="+mj-lt"/>
              <a:buAutoNum type="arabicPeriod"/>
            </a:pPr>
            <a:r>
              <a:rPr lang="en-CA" sz="2400" dirty="0" smtClean="0"/>
              <a:t>PEN Home page: Click on the Toolkit icon. </a:t>
            </a:r>
          </a:p>
          <a:p>
            <a:pPr marL="876300" lvl="1" indent="-457200">
              <a:buNone/>
            </a:pPr>
            <a:endParaRPr lang="en-CA" sz="2400" dirty="0" smtClean="0"/>
          </a:p>
          <a:p>
            <a:pPr marL="876300" lvl="1" indent="-457200">
              <a:buNone/>
            </a:pPr>
            <a:endParaRPr lang="en-CA" sz="2400" dirty="0" smtClean="0"/>
          </a:p>
          <a:p>
            <a:pPr marL="514350" indent="-457200">
              <a:buFont typeface="+mj-lt"/>
              <a:buAutoNum type="arabicPeriod"/>
            </a:pPr>
            <a:r>
              <a:rPr lang="en-CA" sz="2400" dirty="0" smtClean="0"/>
              <a:t>Knowledge Pathway Table of Contents page:</a:t>
            </a:r>
          </a:p>
          <a:p>
            <a:pPr marL="876300" lvl="1" indent="-457200">
              <a:buFont typeface="Arial" pitchFamily="34" charset="0"/>
              <a:buChar char="•"/>
            </a:pPr>
            <a:r>
              <a:rPr lang="en-CA" sz="2400" dirty="0" smtClean="0"/>
              <a:t>Click any of the       under the Toolkit/PGS column. </a:t>
            </a:r>
          </a:p>
          <a:p>
            <a:pPr marL="876300" lvl="1" indent="-457200">
              <a:buNone/>
            </a:pPr>
            <a:endParaRPr lang="en-CA" sz="18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/>
          <p:nvPr/>
        </p:nvPicPr>
        <p:blipFill>
          <a:blip r:embed="rId5"/>
          <a:srcRect l="22276" t="14245" r="29968" b="9402"/>
          <a:stretch>
            <a:fillRect/>
          </a:stretch>
        </p:blipFill>
        <p:spPr bwMode="auto">
          <a:xfrm>
            <a:off x="5181600" y="35052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 bwMode="auto">
          <a:xfrm flipV="1">
            <a:off x="4648200" y="3733800"/>
            <a:ext cx="2590800" cy="152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/>
          <p:nvPr/>
        </p:nvPicPr>
        <p:blipFill>
          <a:blip r:embed="rId6"/>
          <a:srcRect l="6945" t="16296" r="13889" b="15556"/>
          <a:stretch>
            <a:fillRect/>
          </a:stretch>
        </p:blipFill>
        <p:spPr bwMode="auto">
          <a:xfrm>
            <a:off x="5029200" y="12954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276600" y="2514600"/>
            <a:ext cx="32766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" name="cboxPhoto" descr="http://findicons.com/files/icons/2260/iphone_toolbar/26/magnifyingglass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4572000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8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3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Navigating</a:t>
            </a: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 cont’d</a:t>
            </a: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6400800" cy="5229225"/>
          </a:xfrm>
        </p:spPr>
        <p:txBody>
          <a:bodyPr/>
          <a:lstStyle/>
          <a:p>
            <a:pPr marL="514350" indent="-457200"/>
            <a:r>
              <a:rPr lang="en-CA" sz="1800" dirty="0" smtClean="0"/>
              <a:t>3.	</a:t>
            </a:r>
            <a:r>
              <a:rPr lang="en-CA" sz="2400" dirty="0" smtClean="0"/>
              <a:t>In a knowledge pathway:</a:t>
            </a:r>
          </a:p>
          <a:p>
            <a:pPr marL="876300" lvl="1" indent="-457200">
              <a:buFont typeface="Arial" pitchFamily="34" charset="0"/>
              <a:buChar char="•"/>
            </a:pPr>
            <a:r>
              <a:rPr lang="en-CA" sz="2400" dirty="0" smtClean="0"/>
              <a:t>Click on the “Toolkit” tab on the right hand side. </a:t>
            </a:r>
          </a:p>
          <a:p>
            <a:pPr marL="876300" lvl="1" indent="-457200">
              <a:buFont typeface="Arial" pitchFamily="34" charset="0"/>
              <a:buChar char="•"/>
            </a:pPr>
            <a:r>
              <a:rPr lang="en-CA" sz="2400" dirty="0" smtClean="0"/>
              <a:t>The Toolkit tab will only display as an option if the knowledge pathway has a toolkit.</a:t>
            </a:r>
            <a:endParaRPr lang="en-US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/>
          <p:nvPr/>
        </p:nvPicPr>
        <p:blipFill>
          <a:blip r:embed="rId5"/>
          <a:srcRect l="21314" t="15100" r="29006" b="9971"/>
          <a:stretch>
            <a:fillRect/>
          </a:stretch>
        </p:blipFill>
        <p:spPr bwMode="auto">
          <a:xfrm>
            <a:off x="4114800" y="36576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 bwMode="auto">
          <a:xfrm>
            <a:off x="2895600" y="4038600"/>
            <a:ext cx="3665984" cy="10108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Navigating </a:t>
            </a: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cont’d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6553200" cy="545016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CA" sz="2400" dirty="0" smtClean="0"/>
              <a:t>Once you are in a toolkit, click on any of the items in the Table of Contents (TOC) to access specific sections. </a:t>
            </a:r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5"/>
          <a:srcRect l="15385" t="18234" r="45032" b="5128"/>
          <a:stretch>
            <a:fillRect/>
          </a:stretch>
        </p:blipFill>
        <p:spPr bwMode="auto">
          <a:xfrm>
            <a:off x="3733800" y="26670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2438400" y="2667000"/>
            <a:ext cx="3726904" cy="1295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Navigating </a:t>
            </a: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cont’d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6553200" cy="5450160"/>
          </a:xfrm>
        </p:spPr>
        <p:txBody>
          <a:bodyPr/>
          <a:lstStyle/>
          <a:p>
            <a:endParaRPr lang="en-CA" sz="2400" dirty="0" smtClean="0"/>
          </a:p>
          <a:p>
            <a:r>
              <a:rPr lang="en-CA" sz="2400" dirty="0" smtClean="0"/>
              <a:t>	You can save your most used toolkits into My Favourites on the PEN home page. 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 smtClean="0"/>
              <a:t>Click on the star on the left hand side of the toolkit to add it.</a:t>
            </a:r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lvl="0">
              <a:buFont typeface="Arial" pitchFamily="34" charset="0"/>
              <a:buChar char="•"/>
            </a:pPr>
            <a:endParaRPr lang="en-CA" sz="2400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5"/>
          <a:srcRect l="6945" t="16296" r="13889" b="15556"/>
          <a:stretch>
            <a:fillRect/>
          </a:stretch>
        </p:blipFill>
        <p:spPr bwMode="auto">
          <a:xfrm>
            <a:off x="5105400" y="3352800"/>
            <a:ext cx="2819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 bwMode="auto">
          <a:xfrm>
            <a:off x="228600" y="3657600"/>
            <a:ext cx="9144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/>
          <p:nvPr/>
        </p:nvPicPr>
        <p:blipFill>
          <a:blip r:embed="rId6"/>
          <a:srcRect l="16204" r="17130" b="-2895"/>
          <a:stretch>
            <a:fillRect/>
          </a:stretch>
        </p:blipFill>
        <p:spPr bwMode="auto">
          <a:xfrm>
            <a:off x="1143000" y="33528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 bwMode="auto">
          <a:xfrm rot="16200000" flipH="1">
            <a:off x="4381500" y="3314700"/>
            <a:ext cx="1905000" cy="1676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Navigating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8229600" cy="5229225"/>
          </a:xfrm>
        </p:spPr>
        <p:txBody>
          <a:bodyPr/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5"/>
          <a:srcRect l="15385" t="18234" r="45032" b="5128"/>
          <a:stretch>
            <a:fillRect/>
          </a:stretch>
        </p:blipFill>
        <p:spPr bwMode="auto">
          <a:xfrm>
            <a:off x="5943600" y="1828800"/>
            <a:ext cx="2286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1628800"/>
            <a:ext cx="5620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CA" sz="2400" dirty="0" smtClean="0">
                <a:latin typeface="+mn-lt"/>
              </a:rPr>
              <a:t>Print or view a </a:t>
            </a:r>
            <a:r>
              <a:rPr lang="en-CA" sz="2400" dirty="0" err="1" smtClean="0">
                <a:latin typeface="+mn-lt"/>
              </a:rPr>
              <a:t>pdf</a:t>
            </a:r>
            <a:r>
              <a:rPr lang="en-CA" sz="2400" dirty="0" smtClean="0">
                <a:latin typeface="+mn-lt"/>
              </a:rPr>
              <a:t> of a page or the complete toolkit:</a:t>
            </a:r>
          </a:p>
          <a:p>
            <a:pPr lvl="0" algn="l"/>
            <a:r>
              <a:rPr lang="en-CA" sz="2400" dirty="0" smtClean="0">
                <a:latin typeface="+mn-lt"/>
              </a:rPr>
              <a:t>- Click the tabs above the toolkit TOC.</a:t>
            </a:r>
          </a:p>
          <a:p>
            <a:pPr algn="l"/>
            <a:endParaRPr lang="en-CA" sz="2400" dirty="0" smtClean="0">
              <a:latin typeface="+mn-lt"/>
            </a:endParaRPr>
          </a:p>
          <a:p>
            <a:pPr algn="l"/>
            <a:endParaRPr lang="en-CA" sz="2400" dirty="0" smtClean="0">
              <a:latin typeface="+mn-lt"/>
            </a:endParaRPr>
          </a:p>
          <a:p>
            <a:pPr algn="l"/>
            <a:r>
              <a:rPr lang="en-CA" sz="2400" dirty="0" smtClean="0">
                <a:latin typeface="+mn-lt"/>
              </a:rPr>
              <a:t>View other great PEN features:</a:t>
            </a:r>
          </a:p>
          <a:p>
            <a:pPr algn="l">
              <a:buFontTx/>
              <a:buChar char="-"/>
            </a:pPr>
            <a:r>
              <a:rPr lang="en-CA" sz="2400" dirty="0" smtClean="0">
                <a:latin typeface="+mn-lt"/>
              </a:rPr>
              <a:t> Backgrounds, Practice Questions and </a:t>
            </a:r>
          </a:p>
          <a:p>
            <a:pPr algn="l"/>
            <a:r>
              <a:rPr lang="en-CA" sz="2400" dirty="0" smtClean="0">
                <a:latin typeface="+mn-lt"/>
              </a:rPr>
              <a:t>  other knowledge pathway resources</a:t>
            </a:r>
          </a:p>
          <a:p>
            <a:pPr algn="l"/>
            <a:r>
              <a:rPr lang="en-CA" sz="2400" dirty="0" smtClean="0">
                <a:latin typeface="+mn-lt"/>
              </a:rPr>
              <a:t>  are always available under the toolkit</a:t>
            </a:r>
          </a:p>
          <a:p>
            <a:pPr algn="l"/>
            <a:r>
              <a:rPr lang="en-CA" sz="2400" dirty="0" smtClean="0">
                <a:latin typeface="+mn-lt"/>
              </a:rPr>
              <a:t>  TOC.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724400" y="2743200"/>
            <a:ext cx="29718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257800" y="4343400"/>
            <a:ext cx="220980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Navigation Basics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8229600" cy="5229225"/>
          </a:xfrm>
        </p:spPr>
        <p:txBody>
          <a:bodyPr/>
          <a:lstStyle/>
          <a:p>
            <a:r>
              <a:rPr lang="en-US" sz="2400" b="1" dirty="0" smtClean="0">
                <a:latin typeface="Arial" charset="0"/>
                <a:ea typeface="ヒラギノ角ゴ ProN W3" charset="0"/>
                <a:cs typeface="ヒラギノ角ゴ ProN W3" charset="0"/>
              </a:rPr>
              <a:t>Professional Tools and Calculators</a:t>
            </a:r>
            <a:endParaRPr lang="en-CA" sz="2400" dirty="0" smtClean="0"/>
          </a:p>
          <a:p>
            <a:endParaRPr lang="en-CA" sz="2400" dirty="0" smtClean="0"/>
          </a:p>
          <a:p>
            <a:r>
              <a:rPr lang="en-CA" sz="2400" dirty="0" smtClean="0"/>
              <a:t>Quick access to practice calculators:</a:t>
            </a:r>
          </a:p>
          <a:p>
            <a:pPr lvl="1"/>
            <a:r>
              <a:rPr lang="en-CA" sz="2400" dirty="0" smtClean="0"/>
              <a:t>within the Toolkit Assessment section</a:t>
            </a:r>
          </a:p>
          <a:p>
            <a:pPr lvl="1"/>
            <a:r>
              <a:rPr lang="en-CA" sz="2400" dirty="0" smtClean="0"/>
              <a:t>on each PEN page on the top bar.</a:t>
            </a:r>
          </a:p>
          <a:p>
            <a:pPr lvl="1">
              <a:buNone/>
            </a:pPr>
            <a:endParaRPr lang="en-CA" dirty="0" smtClean="0"/>
          </a:p>
          <a:p>
            <a:endParaRPr lang="en-US" sz="2400" dirty="0" smtClean="0"/>
          </a:p>
          <a:p>
            <a:endParaRPr lang="en-CA" dirty="0" smtClean="0"/>
          </a:p>
          <a:p>
            <a:endParaRPr lang="en-CA" sz="2400" dirty="0" smtClean="0"/>
          </a:p>
          <a:p>
            <a:endParaRPr lang="en-CA" sz="2400" dirty="0" smtClean="0"/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2 more calculators to be added in 2013-14</a:t>
            </a:r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dietitians.zendesk.com/attachments/token/9xlnmmbcqpmzxch/?name=7299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600200"/>
            <a:ext cx="2843808" cy="2304256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5638800" y="2057400"/>
            <a:ext cx="22860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 descr="Screen shot 2013-06-09 at 12.40.1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267200"/>
            <a:ext cx="2843808" cy="187220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5562600" y="2743200"/>
            <a:ext cx="2664296" cy="10081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Navigation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229600" cy="5229225"/>
          </a:xfrm>
        </p:spPr>
        <p:txBody>
          <a:bodyPr/>
          <a:lstStyle/>
          <a:p>
            <a:pPr marL="304800" indent="-304800">
              <a:spcBef>
                <a:spcPct val="0"/>
              </a:spcBef>
              <a:defRPr/>
            </a:pPr>
            <a:r>
              <a:rPr lang="en-CA" sz="2400" dirty="0" smtClean="0"/>
              <a:t>PETs also provides quick access to specific topic related client resources. </a:t>
            </a:r>
          </a:p>
          <a:p>
            <a:pPr marL="666750" lvl="1" indent="-304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CA" sz="1600" dirty="0" smtClean="0"/>
              <a:t>Watch for TOC headings with a “+”. There are contents hidden underneath the heading, so be sure to click on it to see other topics!</a:t>
            </a:r>
          </a:p>
          <a:p>
            <a:pPr marL="304800" indent="-304800">
              <a:spcBef>
                <a:spcPct val="0"/>
              </a:spcBef>
              <a:defRPr/>
            </a:pPr>
            <a:endParaRPr lang="en-CA" sz="1600" dirty="0" smtClean="0"/>
          </a:p>
          <a:p>
            <a:pPr marL="304800" indent="-304800">
              <a:spcBef>
                <a:spcPct val="0"/>
              </a:spcBef>
              <a:defRPr/>
            </a:pPr>
            <a:r>
              <a:rPr lang="en-CA" sz="2400" b="1" dirty="0" smtClean="0"/>
              <a:t>PEN client handouts </a:t>
            </a:r>
            <a:r>
              <a:rPr lang="en-CA" sz="2400" dirty="0" smtClean="0"/>
              <a:t>	        </a:t>
            </a:r>
            <a:r>
              <a:rPr lang="en-CA" sz="2400" b="1" dirty="0" smtClean="0"/>
              <a:t>3</a:t>
            </a:r>
            <a:r>
              <a:rPr lang="en-CA" sz="2400" b="1" baseline="30000" dirty="0" smtClean="0"/>
              <a:t>rd</a:t>
            </a:r>
            <a:r>
              <a:rPr lang="en-CA" sz="2400" b="1" dirty="0" smtClean="0"/>
              <a:t> party handouts</a:t>
            </a:r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sz="16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5"/>
          <a:srcRect l="10257" t="11966" r="38141" b="4558"/>
          <a:stretch>
            <a:fillRect/>
          </a:stretch>
        </p:blipFill>
        <p:spPr bwMode="auto">
          <a:xfrm>
            <a:off x="611560" y="3717032"/>
            <a:ext cx="2995042" cy="25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6"/>
          <a:srcRect l="11058" t="11681" r="38141" b="4843"/>
          <a:stretch>
            <a:fillRect/>
          </a:stretch>
        </p:blipFill>
        <p:spPr bwMode="auto">
          <a:xfrm>
            <a:off x="4499992" y="3717032"/>
            <a:ext cx="3019425" cy="25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>
            <a:off x="3419872" y="5805264"/>
            <a:ext cx="3096344" cy="1440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Navigation Basics </a:t>
            </a:r>
            <a:r>
              <a:rPr lang="en-US" dirty="0" smtClean="0">
                <a:latin typeface="Arial" charset="0"/>
                <a:cs typeface="Arial" charset="0"/>
                <a:sym typeface="Arial" charset="0"/>
              </a:rPr>
              <a:t>cont’d</a:t>
            </a:r>
            <a:endParaRPr lang="en-US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8001000" cy="5229225"/>
          </a:xfrm>
        </p:spPr>
        <p:txBody>
          <a:bodyPr/>
          <a:lstStyle/>
          <a:p>
            <a:pPr marL="304800" lvl="0" indent="-304800">
              <a:spcBef>
                <a:spcPct val="0"/>
              </a:spcBef>
              <a:defRPr/>
            </a:pPr>
            <a:r>
              <a:rPr lang="en-CA" sz="2400" b="1" dirty="0" smtClean="0"/>
              <a:t>Country Flags:</a:t>
            </a:r>
            <a:endParaRPr lang="en-CA" sz="2400" dirty="0" smtClean="0"/>
          </a:p>
          <a:p>
            <a:pPr marL="304800" lvl="0" indent="-304800">
              <a:spcBef>
                <a:spcPct val="0"/>
              </a:spcBef>
              <a:defRPr/>
            </a:pPr>
            <a:r>
              <a:rPr lang="en-CA" sz="2400" dirty="0" smtClean="0"/>
              <a:t>   Country-specific information is available for Canada,</a:t>
            </a:r>
          </a:p>
          <a:p>
            <a:pPr marL="304800" lvl="0" indent="-304800">
              <a:spcBef>
                <a:spcPct val="0"/>
              </a:spcBef>
              <a:defRPr/>
            </a:pPr>
            <a:r>
              <a:rPr lang="en-CA" sz="2400" dirty="0" smtClean="0"/>
              <a:t>   Australia, New Zealand and the United Kingdom, and</a:t>
            </a:r>
          </a:p>
          <a:p>
            <a:pPr marL="304800" lvl="0" indent="-304800">
              <a:spcBef>
                <a:spcPct val="0"/>
              </a:spcBef>
              <a:defRPr/>
            </a:pPr>
            <a:r>
              <a:rPr lang="en-CA" sz="2400" dirty="0" smtClean="0"/>
              <a:t>   depending on which country has reviewed the content, </a:t>
            </a:r>
          </a:p>
          <a:p>
            <a:pPr marL="304800" lvl="0" indent="-304800">
              <a:spcBef>
                <a:spcPct val="0"/>
              </a:spcBef>
              <a:defRPr/>
            </a:pPr>
            <a:r>
              <a:rPr lang="en-CA" sz="2400" dirty="0" smtClean="0"/>
              <a:t>   it will be displayed. </a:t>
            </a:r>
          </a:p>
          <a:p>
            <a:pPr marL="666750" lvl="1" indent="-3048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CA" sz="2000" dirty="0" smtClean="0"/>
              <a:t>Users can click the box at the top of the page to view the desired country information (or alternatively unclick the box to hide it).</a:t>
            </a:r>
          </a:p>
          <a:p>
            <a:pPr marL="1066800" lvl="2" indent="-304800">
              <a:spcBef>
                <a:spcPct val="0"/>
              </a:spcBef>
              <a:buNone/>
              <a:defRPr/>
            </a:pPr>
            <a:endParaRPr lang="en-CA" dirty="0" smtClean="0"/>
          </a:p>
          <a:p>
            <a:pPr marL="666750" lvl="1" indent="-3048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CA" sz="2400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3-06-09 at 12.08.0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038601"/>
            <a:ext cx="3581400" cy="25145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990600" y="4343400"/>
            <a:ext cx="2514600" cy="76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Take the PEN PET Survey </a:t>
            </a: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229600" cy="5229225"/>
          </a:xfrm>
        </p:spPr>
        <p:txBody>
          <a:bodyPr/>
          <a:lstStyle/>
          <a:p>
            <a:pPr lvl="1"/>
            <a:endParaRPr lang="en-CA" dirty="0" smtClean="0"/>
          </a:p>
          <a:p>
            <a:pPr lvl="1"/>
            <a:r>
              <a:rPr lang="en-CA" sz="2400" dirty="0" smtClean="0"/>
              <a:t>On the PEN</a:t>
            </a:r>
            <a:r>
              <a:rPr lang="en-US" sz="2400" baseline="30000" dirty="0" smtClean="0">
                <a:sym typeface="Symbol"/>
              </a:rPr>
              <a:t> </a:t>
            </a:r>
            <a:r>
              <a:rPr lang="en-CA" sz="2400" dirty="0" smtClean="0"/>
              <a:t>home page.</a:t>
            </a:r>
          </a:p>
          <a:p>
            <a:pPr lvl="1"/>
            <a:endParaRPr lang="en-CA" sz="2400" dirty="0" smtClean="0"/>
          </a:p>
          <a:p>
            <a:pPr lvl="1">
              <a:buNone/>
            </a:pPr>
            <a:endParaRPr lang="en-CA" sz="2400" dirty="0" smtClean="0"/>
          </a:p>
          <a:p>
            <a:pPr lvl="1"/>
            <a:r>
              <a:rPr lang="en-CA" sz="2400" dirty="0" smtClean="0"/>
              <a:t>At the top of the toolkit page.</a:t>
            </a:r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dietitians.zendesk.com/attachments/token/9xlnmmbcqpmzxch/?name=7299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933056"/>
            <a:ext cx="2592288" cy="2232248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3851920" y="3933056"/>
            <a:ext cx="1296144" cy="720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/>
          <p:nvPr/>
        </p:nvPicPr>
        <p:blipFill>
          <a:blip r:embed="rId6"/>
          <a:srcRect l="21331" t="15589" r="28035" b="3422"/>
          <a:stretch>
            <a:fillRect/>
          </a:stretch>
        </p:blipFill>
        <p:spPr bwMode="auto">
          <a:xfrm>
            <a:off x="4860032" y="1628800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 bwMode="auto">
          <a:xfrm>
            <a:off x="4355976" y="2348880"/>
            <a:ext cx="2448272" cy="720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Arial" charset="0"/>
                <a:cs typeface="Arial" charset="0"/>
                <a:sym typeface="Arial" charset="0"/>
              </a:rPr>
              <a:t>Practice-based Evidence Toolkits [PETs]</a:t>
            </a:r>
            <a:endParaRPr lang="en-US" sz="4000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876800"/>
            <a:ext cx="6400800" cy="17526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defRPr/>
            </a:pPr>
            <a:r>
              <a:rPr lang="en-US" sz="4400" b="1" i="1" dirty="0" smtClean="0">
                <a:cs typeface="Arial" charset="0"/>
              </a:rPr>
              <a:t>Orientation Module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en-US" sz="3200" b="1" i="1" dirty="0" smtClean="0">
                <a:cs typeface="Arial" charset="0"/>
              </a:rPr>
              <a:t>August 2013</a:t>
            </a:r>
            <a:endParaRPr lang="en-US" sz="3200" b="1" i="1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895600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rc_mi" descr="http://www.dogstampsplus.com/PawPrints-VLV-2.gif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2348880"/>
            <a:ext cx="792088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www.dogstampsplus.com/PawPrints-VLV-2.gif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1268760"/>
            <a:ext cx="792088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282575" cy="282575"/>
          </a:xfrm>
          <a:prstGeom prst="rect">
            <a:avLst/>
          </a:prstGeom>
        </p:spPr>
      </p:pic>
      <p:pic>
        <p:nvPicPr>
          <p:cNvPr id="10" name="PowerPoint Temp2">
            <a:hlinkClick r:id="" action="ppaction://media"/>
          </p:cNvPr>
          <p:cNvPicPr>
            <a:picLocks noRot="1" noChangeAspect="1"/>
          </p:cNvPicPr>
          <p:nvPr>
            <a:wavAudioFile r:embed="rId2" name="PowerPoint Temp2"/>
          </p:nvPr>
        </p:nvPicPr>
        <p:blipFill>
          <a:blip r:embed="rId9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cs typeface="Arial" charset="0"/>
                <a:sym typeface="Arial" charset="0"/>
              </a:rPr>
              <a:t>Contacts:</a:t>
            </a: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7772400" cy="5229225"/>
          </a:xfrm>
        </p:spPr>
        <p:txBody>
          <a:bodyPr/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CA" dirty="0" smtClean="0"/>
              <a:t>Feedback, comments and ideas welcome!</a:t>
            </a:r>
          </a:p>
          <a:p>
            <a:pPr>
              <a:buNone/>
            </a:pPr>
            <a:endParaRPr lang="en-CA" dirty="0" smtClean="0"/>
          </a:p>
          <a:p>
            <a:r>
              <a:rPr lang="en-CA" dirty="0" smtClean="0">
                <a:hlinkClick r:id="rId4"/>
              </a:rPr>
              <a:t>jane.bellman@dietitians.ca</a:t>
            </a:r>
            <a:endParaRPr lang="en-CA" dirty="0" smtClean="0"/>
          </a:p>
          <a:p>
            <a:r>
              <a:rPr lang="en-CA" dirty="0" smtClean="0">
                <a:hlinkClick r:id="rId5"/>
              </a:rPr>
              <a:t>kerri.staden@dietitians.ca</a:t>
            </a: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About this Module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8229600" cy="4608512"/>
          </a:xfrm>
        </p:spPr>
        <p:txBody>
          <a:bodyPr/>
          <a:lstStyle/>
          <a:p>
            <a:pPr>
              <a:buNone/>
            </a:pPr>
            <a:r>
              <a:rPr lang="en-CA" sz="2400" dirty="0" smtClean="0"/>
              <a:t>	This module provides an orientation to Practice-based Evidence Toolkits (</a:t>
            </a:r>
            <a:r>
              <a:rPr lang="en-CA" sz="2400" dirty="0" err="1" smtClean="0"/>
              <a:t>PETs</a:t>
            </a:r>
            <a:r>
              <a:rPr lang="en-CA" sz="2400" dirty="0" smtClean="0"/>
              <a:t>).</a:t>
            </a:r>
          </a:p>
          <a:p>
            <a:pPr>
              <a:buNone/>
            </a:pPr>
            <a:r>
              <a:rPr lang="en-CA" sz="2400" dirty="0" smtClean="0"/>
              <a:t>	You will learn: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What PETs are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Why </a:t>
            </a:r>
            <a:r>
              <a:rPr lang="en-CA" dirty="0" smtClean="0"/>
              <a:t>they were developed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Key design features</a:t>
            </a:r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How to access and navigate through </a:t>
            </a:r>
            <a:r>
              <a:rPr lang="en-CA" dirty="0" err="1" smtClean="0"/>
              <a:t>PETs</a:t>
            </a:r>
            <a:endParaRPr lang="en-CA" dirty="0" smtClean="0"/>
          </a:p>
          <a:p>
            <a:pPr lvl="2">
              <a:buFont typeface="Arial" pitchFamily="34" charset="0"/>
              <a:buChar char="•"/>
            </a:pPr>
            <a:r>
              <a:rPr lang="en-CA" dirty="0" smtClean="0"/>
              <a:t>Contact information and how to provide feedback</a:t>
            </a:r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  <a:p>
            <a:endParaRPr lang="en-CA" sz="2400" dirty="0" smtClean="0"/>
          </a:p>
          <a:p>
            <a:endParaRPr lang="en-CA" sz="2400" dirty="0" smtClean="0"/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What are PETs?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776"/>
            <a:ext cx="8229600" cy="4608512"/>
          </a:xfrm>
        </p:spPr>
        <p:txBody>
          <a:bodyPr/>
          <a:lstStyle/>
          <a:p>
            <a:pPr>
              <a:buNone/>
            </a:pPr>
            <a:r>
              <a:rPr lang="en-CA" sz="2200" dirty="0" smtClean="0"/>
              <a:t>PETs: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/>
              <a:t>replace Practice Guidance Summaries (PGSs), with slight modifications made to Backgrounds (i.e. move nutrition diagnosis into the toolkits)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/>
              <a:t>are a ‘one-stop-shop’ for evidence-based </a:t>
            </a:r>
            <a:r>
              <a:rPr lang="en-CA" sz="2400" b="1" dirty="0" smtClean="0"/>
              <a:t>practice</a:t>
            </a:r>
            <a:r>
              <a:rPr lang="en-CA" sz="2400" dirty="0" smtClean="0"/>
              <a:t> </a:t>
            </a:r>
            <a:r>
              <a:rPr lang="en-CA" sz="2400" b="1" dirty="0" smtClean="0"/>
              <a:t>guidance</a:t>
            </a:r>
            <a:endParaRPr lang="en-CA" sz="2400" dirty="0" smtClean="0"/>
          </a:p>
          <a:p>
            <a:pPr>
              <a:buFont typeface="Arial" pitchFamily="34" charset="0"/>
              <a:buChar char="•"/>
            </a:pPr>
            <a:r>
              <a:rPr lang="en-CA" sz="2400" dirty="0" smtClean="0"/>
              <a:t>relate to a particular knowledge pathway</a:t>
            </a:r>
            <a:r>
              <a:rPr lang="en-US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CA" sz="2400" dirty="0" smtClean="0"/>
              <a:t>are organized according to the Nutrition Care Process (NCP) steps, as described by standard terminology (International Dietetics and Nutrition Terminology – IDNT)</a:t>
            </a:r>
          </a:p>
          <a:p>
            <a:endParaRPr lang="en-US" sz="22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  <a:p>
            <a:endParaRPr lang="en-CA" sz="2400" dirty="0" smtClean="0"/>
          </a:p>
          <a:p>
            <a:endParaRPr lang="en-CA" sz="2400" dirty="0" smtClean="0"/>
          </a:p>
          <a:p>
            <a:pPr>
              <a:buFont typeface="Arial" pitchFamily="34" charset="0"/>
              <a:buChar char="•"/>
            </a:pPr>
            <a:endParaRPr lang="en-CA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What are PETs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8229600" cy="5229225"/>
          </a:xfrm>
        </p:spPr>
        <p:txBody>
          <a:bodyPr/>
          <a:lstStyle/>
          <a:p>
            <a:r>
              <a:rPr lang="en-CA" sz="2400" dirty="0" smtClean="0"/>
              <a:t>	PET sections fall into the four NCP steps for</a:t>
            </a:r>
            <a:r>
              <a:rPr lang="en-US" sz="2400" dirty="0" smtClean="0"/>
              <a:t> specific nutrition related conditions/diseases</a:t>
            </a:r>
            <a:r>
              <a:rPr lang="en-CA" sz="2400" dirty="0" smtClean="0"/>
              <a:t>:</a:t>
            </a:r>
          </a:p>
          <a:p>
            <a:endParaRPr lang="en-CA" sz="2400" dirty="0" smtClean="0"/>
          </a:p>
          <a:p>
            <a:pPr marL="876300" lvl="1" indent="-457200">
              <a:buFont typeface="+mj-lt"/>
              <a:buAutoNum type="arabicPeriod"/>
            </a:pPr>
            <a:r>
              <a:rPr lang="en-CA" sz="2400" b="1" dirty="0" smtClean="0">
                <a:solidFill>
                  <a:schemeClr val="tx1"/>
                </a:solidFill>
              </a:rPr>
              <a:t>Nutrition Assessment - </a:t>
            </a:r>
            <a:r>
              <a:rPr lang="en-CA" sz="2400" dirty="0" smtClean="0">
                <a:solidFill>
                  <a:schemeClr val="tx1"/>
                </a:solidFill>
              </a:rPr>
              <a:t>with</a:t>
            </a:r>
            <a:r>
              <a:rPr lang="en-US" sz="2400" dirty="0" smtClean="0">
                <a:solidFill>
                  <a:schemeClr val="tx1"/>
                </a:solidFill>
              </a:rPr>
              <a:t> links to professional tools and calculators</a:t>
            </a:r>
          </a:p>
          <a:p>
            <a:pPr marL="876300" lvl="1" indent="-457200">
              <a:buNone/>
            </a:pPr>
            <a:endParaRPr lang="en-CA" sz="2400" b="1" dirty="0" smtClean="0">
              <a:solidFill>
                <a:schemeClr val="tx1"/>
              </a:solidFill>
            </a:endParaRPr>
          </a:p>
          <a:p>
            <a:pPr marL="876300" lvl="1" indent="-457200">
              <a:buFont typeface="+mj-lt"/>
              <a:buAutoNum type="arabicPeriod"/>
            </a:pPr>
            <a:r>
              <a:rPr lang="en-CA" sz="2400" b="1" dirty="0" smtClean="0">
                <a:solidFill>
                  <a:schemeClr val="tx1"/>
                </a:solidFill>
              </a:rPr>
              <a:t>Nutrition Diagnosis - </a:t>
            </a:r>
            <a:r>
              <a:rPr lang="en-US" sz="2400" dirty="0" smtClean="0">
                <a:solidFill>
                  <a:schemeClr val="tx1"/>
                </a:solidFill>
              </a:rPr>
              <a:t>include PES statements (problem, etiology, signs and symptoms)</a:t>
            </a:r>
            <a:endParaRPr lang="en-CA" sz="2400" b="1" dirty="0" smtClean="0">
              <a:solidFill>
                <a:schemeClr val="tx1"/>
              </a:solidFill>
            </a:endParaRPr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What are PETs </a:t>
            </a:r>
            <a:r>
              <a:rPr lang="en-US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cont’d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7848600" cy="5229225"/>
          </a:xfrm>
        </p:spPr>
        <p:txBody>
          <a:bodyPr/>
          <a:lstStyle/>
          <a:p>
            <a:pPr marL="876300" lvl="1" indent="-457200">
              <a:buAutoNum type="arabicPeriod" startAt="3"/>
            </a:pPr>
            <a:r>
              <a:rPr lang="en-CA" sz="2400" b="1" dirty="0" smtClean="0">
                <a:solidFill>
                  <a:schemeClr val="tx1"/>
                </a:solidFill>
              </a:rPr>
              <a:t>Nutrition Intervention - </a:t>
            </a:r>
            <a:r>
              <a:rPr lang="en-US" sz="2400" dirty="0" smtClean="0">
                <a:solidFill>
                  <a:schemeClr val="tx1"/>
                </a:solidFill>
              </a:rPr>
              <a:t>include Nutrition Prescription, Goals and Key Findings &amp; Recommendations, critical for practice guidance</a:t>
            </a:r>
          </a:p>
          <a:p>
            <a:pPr marL="876300" lvl="1" indent="-457200">
              <a:buNone/>
            </a:pPr>
            <a:endParaRPr lang="en-CA" sz="2400" b="1" dirty="0" smtClean="0">
              <a:solidFill>
                <a:schemeClr val="tx1"/>
              </a:solidFill>
            </a:endParaRPr>
          </a:p>
          <a:p>
            <a:pPr marL="876300" lvl="1" indent="-457200">
              <a:buNone/>
            </a:pPr>
            <a:r>
              <a:rPr lang="en-CA" sz="2400" b="1" dirty="0" smtClean="0">
                <a:solidFill>
                  <a:schemeClr val="tx1"/>
                </a:solidFill>
              </a:rPr>
              <a:t>4.	Nutrition Monitoring and Evaluation – </a:t>
            </a:r>
            <a:r>
              <a:rPr lang="en-US" sz="2400" dirty="0" smtClean="0">
                <a:solidFill>
                  <a:schemeClr val="tx1"/>
                </a:solidFill>
              </a:rPr>
              <a:t>provide guidance for monitoring and evaluating NCP outcomes.</a:t>
            </a:r>
            <a:endParaRPr lang="en-CA" sz="2400" dirty="0" smtClean="0">
              <a:solidFill>
                <a:schemeClr val="tx1"/>
              </a:solidFill>
            </a:endParaRPr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rcRect l="16204" r="17130" b="-2895"/>
          <a:stretch>
            <a:fillRect/>
          </a:stretch>
        </p:blipFill>
        <p:spPr bwMode="auto">
          <a:xfrm>
            <a:off x="381000" y="0"/>
            <a:ext cx="8458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4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48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/>
            </a:r>
            <a:b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</a:b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Why PETs </a:t>
            </a:r>
            <a:r>
              <a:rPr lang="en-US" b="1" dirty="0" err="1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vs</a:t>
            </a:r>
            <a: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PGSs? </a:t>
            </a:r>
            <a:br>
              <a:rPr lang="en-US" b="1" dirty="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</a:b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8229600" cy="4824536"/>
          </a:xfrm>
        </p:spPr>
        <p:txBody>
          <a:bodyPr/>
          <a:lstStyle/>
          <a:p>
            <a:r>
              <a:rPr lang="en-CA" sz="2400" dirty="0" smtClean="0"/>
              <a:t>	User feedback, focus and pilot testing of PET prototypes revealed:</a:t>
            </a:r>
          </a:p>
          <a:p>
            <a:pPr lvl="1">
              <a:buFont typeface="Arial"/>
              <a:buChar char="•"/>
            </a:pPr>
            <a:r>
              <a:rPr lang="en-CA" sz="2400" dirty="0" smtClean="0"/>
              <a:t>Users love the</a:t>
            </a:r>
            <a:r>
              <a:rPr lang="en-US" sz="2400" dirty="0" smtClean="0"/>
              <a:t> evidence-based Backgrounds and Practice Questions in PEN</a:t>
            </a:r>
            <a:r>
              <a:rPr lang="en-US" sz="2400" baseline="30000" dirty="0" smtClean="0">
                <a:sym typeface="Symbol"/>
              </a:rPr>
              <a:t></a:t>
            </a:r>
            <a:r>
              <a:rPr lang="en-US" sz="2400" dirty="0" smtClean="0"/>
              <a:t> -</a:t>
            </a:r>
          </a:p>
          <a:p>
            <a:pPr lvl="2">
              <a:buNone/>
            </a:pPr>
            <a:r>
              <a:rPr lang="en-US" b="1" dirty="0" smtClean="0"/>
              <a:t>	BUT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1"/>
                </a:solidFill>
              </a:rPr>
              <a:t>users desired quicker access to practical guidelines and information, </a:t>
            </a:r>
            <a:r>
              <a:rPr lang="en-US" dirty="0" smtClean="0"/>
              <a:t>including practice tools such as calculators. </a:t>
            </a:r>
          </a:p>
          <a:p>
            <a:pPr lvl="1">
              <a:buNone/>
            </a:pPr>
            <a:endParaRPr lang="en-CA" sz="2400" dirty="0" smtClean="0"/>
          </a:p>
          <a:p>
            <a:pPr lvl="1">
              <a:buNone/>
            </a:pPr>
            <a:r>
              <a:rPr lang="en-CA" sz="2400" dirty="0" smtClean="0"/>
              <a:t>	</a:t>
            </a:r>
            <a:endParaRPr lang="en-US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PET Design Features</a:t>
            </a:r>
            <a:endParaRPr lang="en-US" b="1" dirty="0" smtClean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628775"/>
            <a:ext cx="7661275" cy="5229225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CA" sz="2400" dirty="0" smtClean="0"/>
              <a:t>To minimize scrolling, focus on NCP steps and be easy to navigate, PETs:</a:t>
            </a:r>
          </a:p>
          <a:p>
            <a:pPr lvl="1">
              <a:buFont typeface="Courier New" pitchFamily="49" charset="0"/>
              <a:buChar char="o"/>
            </a:pPr>
            <a:r>
              <a:rPr lang="en-CA" sz="2400" dirty="0" smtClean="0"/>
              <a:t>are presented as small “bits” of information on several different pages</a:t>
            </a:r>
          </a:p>
          <a:p>
            <a:pPr lvl="1">
              <a:buFont typeface="Courier New" pitchFamily="49" charset="0"/>
              <a:buChar char="o"/>
            </a:pPr>
            <a:r>
              <a:rPr lang="en-CA" sz="2400" dirty="0" smtClean="0"/>
              <a:t>have:</a:t>
            </a:r>
          </a:p>
          <a:p>
            <a:pPr lvl="2">
              <a:buFont typeface="Wingdings" pitchFamily="2" charset="2"/>
              <a:buChar char="§"/>
            </a:pPr>
            <a:r>
              <a:rPr lang="en-CA" dirty="0" smtClean="0"/>
              <a:t>lots of white space</a:t>
            </a:r>
          </a:p>
          <a:p>
            <a:pPr lvl="2">
              <a:buFont typeface="Wingdings" pitchFamily="2" charset="2"/>
              <a:buChar char="§"/>
            </a:pPr>
            <a:r>
              <a:rPr lang="en-CA" dirty="0" smtClean="0"/>
              <a:t>use anchor tags (to link to related information within the toolkit)</a:t>
            </a:r>
          </a:p>
          <a:p>
            <a:pPr lvl="2">
              <a:buFont typeface="Wingdings" pitchFamily="2" charset="2"/>
              <a:buChar char="§"/>
            </a:pPr>
            <a:r>
              <a:rPr lang="en-CA" dirty="0" smtClean="0"/>
              <a:t>more tables and bullet points.</a:t>
            </a:r>
          </a:p>
          <a:p>
            <a:pPr lvl="0"/>
            <a:endParaRPr lang="en-CA" sz="2400" dirty="0" smtClean="0"/>
          </a:p>
          <a:p>
            <a:pPr marL="304800" indent="-304800" eaLnBrk="1" hangingPunct="1">
              <a:spcBef>
                <a:spcPct val="0"/>
              </a:spcBef>
              <a:defRPr/>
            </a:pPr>
            <a:endParaRPr lang="en-US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0795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owerPoint Temp2">
            <a:hlinkClick r:id="" action="ppaction://media"/>
          </p:cNvPr>
          <p:cNvPicPr>
            <a:picLocks noRot="1" noChangeAspect="1"/>
          </p:cNvPicPr>
          <p:nvPr>
            <a:wavAudioFile r:embed="rId1" name="PowerPoint Temp2"/>
          </p:nvPr>
        </p:nvPicPr>
        <p:blipFill>
          <a:blip r:embed="rId5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spd="med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N PPT Template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 Bold"/>
        <a:ea typeface="ヒラギノ角ゴ ProN W6"/>
        <a:cs typeface="ヒラギノ角ゴ ProN W6"/>
      </a:majorFont>
      <a:minorFont>
        <a:latin typeface="Arial Italic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="http://schemas.openxmlformats.org/drawing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PEN PPT Template.potx</Template>
  <TotalTime>2661</TotalTime>
  <Pages>0</Pages>
  <Words>798</Words>
  <Characters>0</Characters>
  <Application>Microsoft Macintosh PowerPoint</Application>
  <PresentationFormat>On-screen Show (4:3)</PresentationFormat>
  <Lines>0</Lines>
  <Paragraphs>146</Paragraphs>
  <Slides>20</Slides>
  <Notes>3</Notes>
  <HiddenSlides>0</HiddenSlides>
  <MMClips>21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PEN PPT Template</vt:lpstr>
      <vt:lpstr>Default - Title Slide</vt:lpstr>
      <vt:lpstr>Slide 1</vt:lpstr>
      <vt:lpstr>Practice-based Evidence Toolkits [PETs]</vt:lpstr>
      <vt:lpstr>About this Module</vt:lpstr>
      <vt:lpstr>What are PETs?</vt:lpstr>
      <vt:lpstr>What are PETs cont’d</vt:lpstr>
      <vt:lpstr>What are PETs cont’d</vt:lpstr>
      <vt:lpstr>Slide 7</vt:lpstr>
      <vt:lpstr> Why PETs vs PGSs?  </vt:lpstr>
      <vt:lpstr>PET Design Features</vt:lpstr>
      <vt:lpstr>PET Design cont’d</vt:lpstr>
      <vt:lpstr>Navigating Through PETs</vt:lpstr>
      <vt:lpstr>Navigating cont’d</vt:lpstr>
      <vt:lpstr>Navigating cont’d</vt:lpstr>
      <vt:lpstr>Navigating cont’d</vt:lpstr>
      <vt:lpstr>Navigating cont’d</vt:lpstr>
      <vt:lpstr>Navigation Basics cont’d</vt:lpstr>
      <vt:lpstr>Navigation cont’d</vt:lpstr>
      <vt:lpstr>Navigation Basics cont’d</vt:lpstr>
      <vt:lpstr>Take the PEN PET Survey </vt:lpstr>
      <vt:lpstr>Contacts: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Wilson</dc:creator>
  <cp:lastModifiedBy>Jane Bellman</cp:lastModifiedBy>
  <cp:revision>115</cp:revision>
  <dcterms:created xsi:type="dcterms:W3CDTF">2013-08-09T20:21:25Z</dcterms:created>
  <dcterms:modified xsi:type="dcterms:W3CDTF">2013-08-09T20:37:54Z</dcterms:modified>
</cp:coreProperties>
</file>